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90" r:id="rId3"/>
    <p:sldId id="433" r:id="rId4"/>
    <p:sldId id="434" r:id="rId5"/>
    <p:sldId id="464" r:id="rId6"/>
    <p:sldId id="441" r:id="rId7"/>
    <p:sldId id="465" r:id="rId8"/>
    <p:sldId id="456" r:id="rId9"/>
    <p:sldId id="457" r:id="rId10"/>
    <p:sldId id="458" r:id="rId11"/>
    <p:sldId id="459" r:id="rId12"/>
    <p:sldId id="472" r:id="rId13"/>
    <p:sldId id="466" r:id="rId14"/>
    <p:sldId id="470" r:id="rId15"/>
    <p:sldId id="469" r:id="rId16"/>
    <p:sldId id="471" r:id="rId17"/>
    <p:sldId id="473" r:id="rId18"/>
    <p:sldId id="467" r:id="rId19"/>
    <p:sldId id="474" r:id="rId20"/>
    <p:sldId id="475" r:id="rId21"/>
    <p:sldId id="438" r:id="rId22"/>
    <p:sldId id="432" r:id="rId23"/>
    <p:sldId id="396" r:id="rId2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Fira Sans Extra Condensed" panose="020B0503050000020004" pitchFamily="34" charset="0"/>
      <p:regular r:id="rId30"/>
      <p:bold r:id="rId31"/>
      <p:italic r:id="rId32"/>
      <p:boldItalic r:id="rId33"/>
    </p:embeddedFont>
    <p:embeddedFont>
      <p:font typeface="Fira Sans Extra Condensed SemiBold" panose="020B0604020202020204" charset="0"/>
      <p:regular r:id="rId34"/>
      <p:bold r:id="rId35"/>
      <p:italic r:id="rId36"/>
      <p:boldItalic r:id="rId37"/>
    </p:embeddedFont>
    <p:embeddedFont>
      <p:font typeface="Lato" panose="020F0502020204030203" pitchFamily="34" charset="0"/>
      <p:regular r:id="rId38"/>
      <p:bold r:id="rId39"/>
      <p:italic r:id="rId40"/>
      <p:boldItalic r:id="rId41"/>
    </p:embeddedFont>
    <p:embeddedFont>
      <p:font typeface="open sans" panose="020B0606030504020204" pitchFamily="34" charset="0"/>
      <p:regular r:id="rId42"/>
      <p:bold r:id="rId43"/>
      <p:italic r:id="rId44"/>
      <p:boldItalic r:id="rId45"/>
    </p:embeddedFont>
    <p:embeddedFont>
      <p:font typeface="Roboto" panose="02000000000000000000" pitchFamily="2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d206afaa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d206afaa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98adbe683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98adbe683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486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9c73459845_0_5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9c73459845_0_5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87356" y="1629550"/>
            <a:ext cx="3422400" cy="152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87356" y="3147050"/>
            <a:ext cx="3607200" cy="3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 panose="020B0503050000020004" pitchFamily="34" charset="0"/>
                <a:ea typeface="Fira Sans Extra Condensed" panose="020B0503050000020004" pitchFamily="34" charset="0"/>
                <a:cs typeface="Fira Sans Extra Condensed" panose="020B0503050000020004" pitchFamily="34" charset="0"/>
                <a:sym typeface="Fira Sans Extra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Fira Sans Extra Condensed"/>
              <a:buNone/>
              <a:defRPr sz="3000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 sz="1800"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analyticsvidhya.com/blog/2017/09/naive-bayes-explained/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analyticsvidhya.com/blog/2017/09/naive-bayes-explained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analyticsvidhya.com/blog/2017/09/naive-bayes-explained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https://www.youtube.com/embed/-dUeorzusVI?feature=oembed" TargetMode="External"/><Relationship Id="rId1" Type="http://schemas.openxmlformats.org/officeDocument/2006/relationships/video" Target="https://www.youtube.com/embed/ChxNN76PN4U?feature=oembed" TargetMode="Externa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5.xml"/><Relationship Id="rId1" Type="http://schemas.openxmlformats.org/officeDocument/2006/relationships/video" Target="https://www.youtube.com/embed/l3dZ6ZNFjo0?feature=oembed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lumbia.edu/~mh2078/MonteCarlo/MCMC_MasterSlides.pdf" TargetMode="External"/><Relationship Id="rId2" Type="http://schemas.openxmlformats.org/officeDocument/2006/relationships/hyperlink" Target="https://jamesstone.sites.sheffield.ac.uk/books/bayes-rule/an-introduction-to-bayes-rule-chapter-1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ntnu.edu/documents/624876/1277590549/chapt13.pdf/c1dc7001-2e1d-4b97-845a-fc98993c0654" TargetMode="External"/><Relationship Id="rId5" Type="http://schemas.openxmlformats.org/officeDocument/2006/relationships/hyperlink" Target="https://users.soe.ucsc.edu/~draper/draper-BMIP-dec2005.pdf" TargetMode="External"/><Relationship Id="rId4" Type="http://schemas.openxmlformats.org/officeDocument/2006/relationships/hyperlink" Target="http://rlhick.people.wm.edu/stories/bayesian_3.html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.png"/><Relationship Id="rId4" Type="http://schemas.openxmlformats.org/officeDocument/2006/relationships/hyperlink" Target="mailto:dosen02832@unpam.ac.id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en.wikipedia.org/wiki/Naive_Bayes_classifier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7;p15">
            <a:extLst>
              <a:ext uri="{FF2B5EF4-FFF2-40B4-BE49-F238E27FC236}">
                <a16:creationId xmlns:a16="http://schemas.microsoft.com/office/drawing/2014/main" id="{1BED7E06-9B69-BF98-034C-77273C41C88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11966" y="1068145"/>
            <a:ext cx="5085924" cy="10965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Data Mining</a:t>
            </a:r>
            <a:br>
              <a:rPr lang="en" sz="28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" sz="28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(Na</a:t>
            </a:r>
            <a:r>
              <a:rPr lang="id-ID" sz="28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ï</a:t>
            </a:r>
            <a:r>
              <a:rPr lang="en" sz="28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ve Bayes)</a:t>
            </a:r>
            <a:endParaRPr sz="2800" b="1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Google Shape;58;p15">
            <a:extLst>
              <a:ext uri="{FF2B5EF4-FFF2-40B4-BE49-F238E27FC236}">
                <a16:creationId xmlns:a16="http://schemas.microsoft.com/office/drawing/2014/main" id="{3FFBE06A-C9A1-4E3B-1215-1AF75CFC83A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11966" y="3998347"/>
            <a:ext cx="3607200" cy="6923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" dirty="0">
                <a:latin typeface="+mj-lt"/>
              </a:rPr>
              <a:t>Dr. Sajarwo Anggai, S.ST., M.T.</a:t>
            </a:r>
            <a:br>
              <a:rPr lang="en-US" dirty="0">
                <a:latin typeface="+mj-lt"/>
              </a:rPr>
            </a:br>
            <a:r>
              <a:rPr lang="en-US" sz="1600" dirty="0"/>
              <a:t>NIDN : 0421108703</a:t>
            </a:r>
          </a:p>
        </p:txBody>
      </p:sp>
      <p:sp>
        <p:nvSpPr>
          <p:cNvPr id="8" name="Google Shape;59;p15">
            <a:extLst>
              <a:ext uri="{FF2B5EF4-FFF2-40B4-BE49-F238E27FC236}">
                <a16:creationId xmlns:a16="http://schemas.microsoft.com/office/drawing/2014/main" id="{018A834A-A4C7-056B-B680-FDBC74286809}"/>
              </a:ext>
            </a:extLst>
          </p:cNvPr>
          <p:cNvSpPr/>
          <p:nvPr/>
        </p:nvSpPr>
        <p:spPr>
          <a:xfrm rot="5400000">
            <a:off x="7464244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" name="Google Shape;60;p15">
            <a:extLst>
              <a:ext uri="{FF2B5EF4-FFF2-40B4-BE49-F238E27FC236}">
                <a16:creationId xmlns:a16="http://schemas.microsoft.com/office/drawing/2014/main" id="{9FEC12CE-BEC5-B468-43FC-076DD3863613}"/>
              </a:ext>
            </a:extLst>
          </p:cNvPr>
          <p:cNvSpPr/>
          <p:nvPr/>
        </p:nvSpPr>
        <p:spPr>
          <a:xfrm rot="5400000">
            <a:off x="6633319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" name="Google Shape;61;p15">
            <a:extLst>
              <a:ext uri="{FF2B5EF4-FFF2-40B4-BE49-F238E27FC236}">
                <a16:creationId xmlns:a16="http://schemas.microsoft.com/office/drawing/2014/main" id="{A907F9EC-D840-5E8B-E6BE-FB7268FEAFBD}"/>
              </a:ext>
            </a:extLst>
          </p:cNvPr>
          <p:cNvSpPr/>
          <p:nvPr/>
        </p:nvSpPr>
        <p:spPr>
          <a:xfrm rot="5400000">
            <a:off x="5802394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3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1" name="Google Shape;62;p15">
            <a:extLst>
              <a:ext uri="{FF2B5EF4-FFF2-40B4-BE49-F238E27FC236}">
                <a16:creationId xmlns:a16="http://schemas.microsoft.com/office/drawing/2014/main" id="{164DE8E5-503B-A24B-94FE-DBCD80775D21}"/>
              </a:ext>
            </a:extLst>
          </p:cNvPr>
          <p:cNvSpPr/>
          <p:nvPr/>
        </p:nvSpPr>
        <p:spPr>
          <a:xfrm rot="5400000">
            <a:off x="4971469" y="3469259"/>
            <a:ext cx="692400" cy="6924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accent4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2" name="Google Shape;63;p15">
            <a:extLst>
              <a:ext uri="{FF2B5EF4-FFF2-40B4-BE49-F238E27FC236}">
                <a16:creationId xmlns:a16="http://schemas.microsoft.com/office/drawing/2014/main" id="{8EB22D04-135D-F952-66E5-EC7125372085}"/>
              </a:ext>
            </a:extLst>
          </p:cNvPr>
          <p:cNvSpPr/>
          <p:nvPr/>
        </p:nvSpPr>
        <p:spPr>
          <a:xfrm rot="5400000">
            <a:off x="5980990" y="962641"/>
            <a:ext cx="1230000" cy="12684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72;p15">
            <a:extLst>
              <a:ext uri="{FF2B5EF4-FFF2-40B4-BE49-F238E27FC236}">
                <a16:creationId xmlns:a16="http://schemas.microsoft.com/office/drawing/2014/main" id="{CD8E4208-E438-DFE2-8F1F-255E95486EEE}"/>
              </a:ext>
            </a:extLst>
          </p:cNvPr>
          <p:cNvSpPr/>
          <p:nvPr/>
        </p:nvSpPr>
        <p:spPr>
          <a:xfrm>
            <a:off x="5838205" y="1687645"/>
            <a:ext cx="1450500" cy="2856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9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Data Mining</a:t>
            </a:r>
            <a:endParaRPr sz="19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14" name="Google Shape;73;p15">
            <a:extLst>
              <a:ext uri="{FF2B5EF4-FFF2-40B4-BE49-F238E27FC236}">
                <a16:creationId xmlns:a16="http://schemas.microsoft.com/office/drawing/2014/main" id="{1972F8BB-FE56-C23F-DE16-35C1B10C6615}"/>
              </a:ext>
            </a:extLst>
          </p:cNvPr>
          <p:cNvCxnSpPr>
            <a:stCxn id="12" idx="3"/>
            <a:endCxn id="11" idx="2"/>
          </p:cNvCxnSpPr>
          <p:nvPr/>
        </p:nvCxnSpPr>
        <p:spPr>
          <a:xfrm rot="5400000">
            <a:off x="5328190" y="2201341"/>
            <a:ext cx="1257300" cy="12783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74;p15">
            <a:extLst>
              <a:ext uri="{FF2B5EF4-FFF2-40B4-BE49-F238E27FC236}">
                <a16:creationId xmlns:a16="http://schemas.microsoft.com/office/drawing/2014/main" id="{79E73E4C-915B-D039-BEB4-7B546FD70294}"/>
              </a:ext>
            </a:extLst>
          </p:cNvPr>
          <p:cNvCxnSpPr>
            <a:stCxn id="12" idx="3"/>
            <a:endCxn id="10" idx="2"/>
          </p:cNvCxnSpPr>
          <p:nvPr/>
        </p:nvCxnSpPr>
        <p:spPr>
          <a:xfrm rot="5400000">
            <a:off x="5743690" y="2616841"/>
            <a:ext cx="1257300" cy="4473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75;p15">
            <a:extLst>
              <a:ext uri="{FF2B5EF4-FFF2-40B4-BE49-F238E27FC236}">
                <a16:creationId xmlns:a16="http://schemas.microsoft.com/office/drawing/2014/main" id="{451F7C24-69DD-2862-1EC2-B1B8A46FE8F5}"/>
              </a:ext>
            </a:extLst>
          </p:cNvPr>
          <p:cNvCxnSpPr>
            <a:stCxn id="12" idx="3"/>
            <a:endCxn id="9" idx="2"/>
          </p:cNvCxnSpPr>
          <p:nvPr/>
        </p:nvCxnSpPr>
        <p:spPr>
          <a:xfrm rot="-5400000" flipH="1">
            <a:off x="6159040" y="2648791"/>
            <a:ext cx="1257300" cy="3834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76;p15">
            <a:extLst>
              <a:ext uri="{FF2B5EF4-FFF2-40B4-BE49-F238E27FC236}">
                <a16:creationId xmlns:a16="http://schemas.microsoft.com/office/drawing/2014/main" id="{8295AF00-3CB5-8986-6B26-F90B706C7A7B}"/>
              </a:ext>
            </a:extLst>
          </p:cNvPr>
          <p:cNvCxnSpPr>
            <a:stCxn id="12" idx="3"/>
            <a:endCxn id="8" idx="2"/>
          </p:cNvCxnSpPr>
          <p:nvPr/>
        </p:nvCxnSpPr>
        <p:spPr>
          <a:xfrm rot="-5400000" flipH="1">
            <a:off x="6574540" y="2233291"/>
            <a:ext cx="1257300" cy="12144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" name="Google Shape;77;p15">
            <a:extLst>
              <a:ext uri="{FF2B5EF4-FFF2-40B4-BE49-F238E27FC236}">
                <a16:creationId xmlns:a16="http://schemas.microsoft.com/office/drawing/2014/main" id="{56044678-8CAE-0B5F-ACD5-DE474E7BD281}"/>
              </a:ext>
            </a:extLst>
          </p:cNvPr>
          <p:cNvGrpSpPr/>
          <p:nvPr/>
        </p:nvGrpSpPr>
        <p:grpSpPr>
          <a:xfrm>
            <a:off x="5142093" y="3632583"/>
            <a:ext cx="351136" cy="365769"/>
            <a:chOff x="-65129950" y="2646800"/>
            <a:chExt cx="311125" cy="317425"/>
          </a:xfrm>
        </p:grpSpPr>
        <p:sp>
          <p:nvSpPr>
            <p:cNvPr id="19" name="Google Shape;78;p15">
              <a:extLst>
                <a:ext uri="{FF2B5EF4-FFF2-40B4-BE49-F238E27FC236}">
                  <a16:creationId xmlns:a16="http://schemas.microsoft.com/office/drawing/2014/main" id="{0141F368-983E-A514-1E60-F871BC2C4875}"/>
                </a:ext>
              </a:extLst>
            </p:cNvPr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;p15">
              <a:extLst>
                <a:ext uri="{FF2B5EF4-FFF2-40B4-BE49-F238E27FC236}">
                  <a16:creationId xmlns:a16="http://schemas.microsoft.com/office/drawing/2014/main" id="{CF9B92AB-376E-8902-231C-0268A6D46FAB}"/>
                </a:ext>
              </a:extLst>
            </p:cNvPr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80;p15">
            <a:extLst>
              <a:ext uri="{FF2B5EF4-FFF2-40B4-BE49-F238E27FC236}">
                <a16:creationId xmlns:a16="http://schemas.microsoft.com/office/drawing/2014/main" id="{D0BCEF52-0E11-BDB4-F6D8-B91A8DC45216}"/>
              </a:ext>
            </a:extLst>
          </p:cNvPr>
          <p:cNvGrpSpPr/>
          <p:nvPr/>
        </p:nvGrpSpPr>
        <p:grpSpPr>
          <a:xfrm>
            <a:off x="5965703" y="3632603"/>
            <a:ext cx="365756" cy="365747"/>
            <a:chOff x="1412450" y="1954475"/>
            <a:chExt cx="297750" cy="296175"/>
          </a:xfrm>
        </p:grpSpPr>
        <p:sp>
          <p:nvSpPr>
            <p:cNvPr id="22" name="Google Shape;81;p15">
              <a:extLst>
                <a:ext uri="{FF2B5EF4-FFF2-40B4-BE49-F238E27FC236}">
                  <a16:creationId xmlns:a16="http://schemas.microsoft.com/office/drawing/2014/main" id="{442AB2B1-71C6-83D4-A9F3-0F917BA9261A}"/>
                </a:ext>
              </a:extLst>
            </p:cNvPr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2;p15">
              <a:extLst>
                <a:ext uri="{FF2B5EF4-FFF2-40B4-BE49-F238E27FC236}">
                  <a16:creationId xmlns:a16="http://schemas.microsoft.com/office/drawing/2014/main" id="{D14CD7A4-316B-B226-0384-447E19A75F88}"/>
                </a:ext>
              </a:extLst>
            </p:cNvPr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83;p15">
            <a:extLst>
              <a:ext uri="{FF2B5EF4-FFF2-40B4-BE49-F238E27FC236}">
                <a16:creationId xmlns:a16="http://schemas.microsoft.com/office/drawing/2014/main" id="{2234DFB1-6DD2-8552-3277-E998AA6D2E1A}"/>
              </a:ext>
            </a:extLst>
          </p:cNvPr>
          <p:cNvGrpSpPr/>
          <p:nvPr/>
        </p:nvGrpSpPr>
        <p:grpSpPr>
          <a:xfrm>
            <a:off x="6782916" y="3632592"/>
            <a:ext cx="393186" cy="365766"/>
            <a:chOff x="-62890750" y="2296300"/>
            <a:chExt cx="330825" cy="317450"/>
          </a:xfrm>
        </p:grpSpPr>
        <p:sp>
          <p:nvSpPr>
            <p:cNvPr id="25" name="Google Shape;84;p15">
              <a:extLst>
                <a:ext uri="{FF2B5EF4-FFF2-40B4-BE49-F238E27FC236}">
                  <a16:creationId xmlns:a16="http://schemas.microsoft.com/office/drawing/2014/main" id="{1401EB7B-B091-30F8-6F35-C238CB6A4BA3}"/>
                </a:ext>
              </a:extLst>
            </p:cNvPr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5;p15">
              <a:extLst>
                <a:ext uri="{FF2B5EF4-FFF2-40B4-BE49-F238E27FC236}">
                  <a16:creationId xmlns:a16="http://schemas.microsoft.com/office/drawing/2014/main" id="{50EB913D-901B-6D82-3561-3E6A47E94C45}"/>
                </a:ext>
              </a:extLst>
            </p:cNvPr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6;p15">
              <a:extLst>
                <a:ext uri="{FF2B5EF4-FFF2-40B4-BE49-F238E27FC236}">
                  <a16:creationId xmlns:a16="http://schemas.microsoft.com/office/drawing/2014/main" id="{F0323E84-DB61-BB63-2897-C66D8365D0BA}"/>
                </a:ext>
              </a:extLst>
            </p:cNvPr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87;p15">
            <a:extLst>
              <a:ext uri="{FF2B5EF4-FFF2-40B4-BE49-F238E27FC236}">
                <a16:creationId xmlns:a16="http://schemas.microsoft.com/office/drawing/2014/main" id="{168D6A21-B8C7-423D-C918-8F64BA8F8952}"/>
              </a:ext>
            </a:extLst>
          </p:cNvPr>
          <p:cNvGrpSpPr/>
          <p:nvPr/>
        </p:nvGrpSpPr>
        <p:grpSpPr>
          <a:xfrm>
            <a:off x="7627546" y="3632577"/>
            <a:ext cx="365770" cy="365770"/>
            <a:chOff x="-3137650" y="2408950"/>
            <a:chExt cx="291450" cy="292125"/>
          </a:xfrm>
        </p:grpSpPr>
        <p:sp>
          <p:nvSpPr>
            <p:cNvPr id="29" name="Google Shape;88;p15">
              <a:extLst>
                <a:ext uri="{FF2B5EF4-FFF2-40B4-BE49-F238E27FC236}">
                  <a16:creationId xmlns:a16="http://schemas.microsoft.com/office/drawing/2014/main" id="{0E571537-EBFA-C6E8-9599-A11766B740AA}"/>
                </a:ext>
              </a:extLst>
            </p:cNvPr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9;p15">
              <a:extLst>
                <a:ext uri="{FF2B5EF4-FFF2-40B4-BE49-F238E27FC236}">
                  <a16:creationId xmlns:a16="http://schemas.microsoft.com/office/drawing/2014/main" id="{0EE3365C-D0B7-CC15-90BB-54546D4E8832}"/>
                </a:ext>
              </a:extLst>
            </p:cNvPr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0;p15">
              <a:extLst>
                <a:ext uri="{FF2B5EF4-FFF2-40B4-BE49-F238E27FC236}">
                  <a16:creationId xmlns:a16="http://schemas.microsoft.com/office/drawing/2014/main" id="{D0D7F7BD-11CB-C5AE-2EA9-8282FD443FA8}"/>
                </a:ext>
              </a:extLst>
            </p:cNvPr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;p15">
              <a:extLst>
                <a:ext uri="{FF2B5EF4-FFF2-40B4-BE49-F238E27FC236}">
                  <a16:creationId xmlns:a16="http://schemas.microsoft.com/office/drawing/2014/main" id="{86555385-4CC1-83DC-B897-CB5AE6B0A53B}"/>
                </a:ext>
              </a:extLst>
            </p:cNvPr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2;p15">
              <a:extLst>
                <a:ext uri="{FF2B5EF4-FFF2-40B4-BE49-F238E27FC236}">
                  <a16:creationId xmlns:a16="http://schemas.microsoft.com/office/drawing/2014/main" id="{44BF13F4-9CF5-C3B4-532D-2D6CC82314F4}"/>
                </a:ext>
              </a:extLst>
            </p:cNvPr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2">
            <a:extLst>
              <a:ext uri="{FF2B5EF4-FFF2-40B4-BE49-F238E27FC236}">
                <a16:creationId xmlns:a16="http://schemas.microsoft.com/office/drawing/2014/main" id="{557656B5-F1B6-9C85-02DA-607AC5A56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875" y="1036298"/>
            <a:ext cx="600229" cy="600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2C85A-99FB-BEEC-F6E8-33CBA498A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1</a:t>
            </a:r>
            <a:endParaRPr lang="id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378438-DD7D-6D6E-E000-7C9B642F3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4" y="1127430"/>
            <a:ext cx="4752890" cy="3774354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479B4A90-765A-3013-ED29-DC6BC9CB8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7510" y="1476531"/>
            <a:ext cx="3822792" cy="2713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8748A7E-26F7-89DC-38E4-6348FB58B241}"/>
              </a:ext>
            </a:extLst>
          </p:cNvPr>
          <p:cNvSpPr txBox="1"/>
          <p:nvPr/>
        </p:nvSpPr>
        <p:spPr>
          <a:xfrm>
            <a:off x="697042" y="4895101"/>
            <a:ext cx="774991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sz="1100" dirty="0"/>
              <a:t>https://towardsdatascience.com/entropy-how-decision-trees-make-decisions-2946b9c18c8</a:t>
            </a:r>
          </a:p>
        </p:txBody>
      </p:sp>
    </p:spTree>
    <p:extLst>
      <p:ext uri="{BB962C8B-B14F-4D97-AF65-F5344CB8AC3E}">
        <p14:creationId xmlns:p14="http://schemas.microsoft.com/office/powerpoint/2010/main" val="2800946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2C85A-99FB-BEEC-F6E8-33CBA498A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1</a:t>
            </a:r>
            <a:endParaRPr lang="id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378438-DD7D-6D6E-E000-7C9B642F3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94" y="1127430"/>
            <a:ext cx="4752890" cy="3774354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5714D454-1ADA-19B9-B05D-F4B4F9B94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9259" y="2088397"/>
            <a:ext cx="3541133" cy="1404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A61198-B30B-C254-B6B3-DD75B8F248EA}"/>
              </a:ext>
            </a:extLst>
          </p:cNvPr>
          <p:cNvSpPr txBox="1"/>
          <p:nvPr/>
        </p:nvSpPr>
        <p:spPr>
          <a:xfrm>
            <a:off x="697042" y="4895101"/>
            <a:ext cx="774991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sz="1100" dirty="0"/>
              <a:t>https://towardsdatascience.com/entropy-how-decision-trees-make-decisions-2946b9c18c8</a:t>
            </a:r>
          </a:p>
        </p:txBody>
      </p:sp>
    </p:spTree>
    <p:extLst>
      <p:ext uri="{BB962C8B-B14F-4D97-AF65-F5344CB8AC3E}">
        <p14:creationId xmlns:p14="http://schemas.microsoft.com/office/powerpoint/2010/main" val="2855585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01D2B-2C51-8A68-8230-81A5247FD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Klasifikasi</a:t>
            </a:r>
            <a:r>
              <a:rPr lang="en-US" dirty="0"/>
              <a:t> Naïve Bayes</a:t>
            </a:r>
            <a:endParaRPr lang="id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A3EE6-61B6-9B16-490C-77B7483DD3D6}"/>
              </a:ext>
            </a:extLst>
          </p:cNvPr>
          <p:cNvSpPr txBox="1"/>
          <p:nvPr/>
        </p:nvSpPr>
        <p:spPr>
          <a:xfrm>
            <a:off x="1371600" y="4578136"/>
            <a:ext cx="64008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/>
              <a:t>https://darmanto.akakom.ac.id/pengenalanpola/ub.04-Klasifikasi-Bayes.pdf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CD5AE7-B4EB-BB38-E424-E9D278F61E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266" y="992597"/>
            <a:ext cx="5269468" cy="336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406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F8F07-9387-7497-DC70-C3F32BC23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by Step Naïve Bayes</a:t>
            </a:r>
            <a:br>
              <a:rPr lang="en-US" dirty="0"/>
            </a:br>
            <a:endParaRPr lang="id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E6D411-30D2-6DD1-9AF1-C62192BE2539}"/>
              </a:ext>
            </a:extLst>
          </p:cNvPr>
          <p:cNvSpPr txBox="1"/>
          <p:nvPr/>
        </p:nvSpPr>
        <p:spPr>
          <a:xfrm>
            <a:off x="1630680" y="4641860"/>
            <a:ext cx="58826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>
                <a:hlinkClick r:id="rId2"/>
              </a:rPr>
              <a:t>https://www.analyticsvidhya.com/blog/2017/09/naive-bayes-explained/</a:t>
            </a:r>
            <a:r>
              <a:rPr lang="en-US" dirty="0"/>
              <a:t> </a:t>
            </a:r>
            <a:endParaRPr lang="id-ID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3D743A-2F1C-AEB8-074A-B714D803FF5A}"/>
              </a:ext>
            </a:extLst>
          </p:cNvPr>
          <p:cNvSpPr txBox="1"/>
          <p:nvPr/>
        </p:nvSpPr>
        <p:spPr>
          <a:xfrm>
            <a:off x="967740" y="780163"/>
            <a:ext cx="763524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+mj-lt"/>
              <a:buAutoNum type="arabicPeriod"/>
            </a:pPr>
            <a:r>
              <a:rPr lang="en-US" b="1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Convert the data set into a frequency table</a:t>
            </a:r>
          </a:p>
          <a:p>
            <a:pPr algn="just"/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In this first step data set is converted into a frequency table</a:t>
            </a:r>
          </a:p>
          <a:p>
            <a:endParaRPr lang="en-US" dirty="0"/>
          </a:p>
          <a:p>
            <a:r>
              <a:rPr lang="en-US" b="1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2. Create Likelihood table by finding the probabilities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Create Likelihood table by finding the probabilities like Overcast probability = 0.29 and probability of playing is 0.64.</a:t>
            </a:r>
          </a:p>
          <a:p>
            <a:br>
              <a:rPr lang="en-US" dirty="0"/>
            </a:br>
            <a:endParaRPr lang="id-ID" dirty="0"/>
          </a:p>
        </p:txBody>
      </p:sp>
      <p:pic>
        <p:nvPicPr>
          <p:cNvPr id="2050" name="Picture 2" descr="Naive bayes">
            <a:extLst>
              <a:ext uri="{FF2B5EF4-FFF2-40B4-BE49-F238E27FC236}">
                <a16:creationId xmlns:a16="http://schemas.microsoft.com/office/drawing/2014/main" id="{416ADC7E-EB72-8350-A956-C474036CC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441199"/>
            <a:ext cx="571500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3832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F8F07-9387-7497-DC70-C3F32BC23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by Step Naïve Bayes</a:t>
            </a:r>
            <a:br>
              <a:rPr lang="en-US" dirty="0"/>
            </a:br>
            <a:endParaRPr lang="id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E6D411-30D2-6DD1-9AF1-C62192BE2539}"/>
              </a:ext>
            </a:extLst>
          </p:cNvPr>
          <p:cNvSpPr txBox="1"/>
          <p:nvPr/>
        </p:nvSpPr>
        <p:spPr>
          <a:xfrm>
            <a:off x="1630680" y="4753502"/>
            <a:ext cx="58826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>
                <a:hlinkClick r:id="rId2"/>
              </a:rPr>
              <a:t>https://www.analyticsvidhya.com/blog/2017/09/naive-bayes-explained/</a:t>
            </a:r>
            <a:r>
              <a:rPr lang="en-US" dirty="0"/>
              <a:t> </a:t>
            </a:r>
            <a:endParaRPr lang="id-ID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3D743A-2F1C-AEB8-074A-B714D803FF5A}"/>
              </a:ext>
            </a:extLst>
          </p:cNvPr>
          <p:cNvSpPr txBox="1"/>
          <p:nvPr/>
        </p:nvSpPr>
        <p:spPr>
          <a:xfrm>
            <a:off x="967740" y="2740777"/>
            <a:ext cx="771906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Problem: </a:t>
            </a:r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Players will play if the weather is sunny. Is this statement correct?</a:t>
            </a:r>
          </a:p>
          <a:p>
            <a:pPr algn="just"/>
            <a:endParaRPr lang="en-US" b="0" i="0" dirty="0">
              <a:solidFill>
                <a:srgbClr val="222222"/>
              </a:solidFill>
              <a:effectLst/>
              <a:latin typeface="Lato" panose="020F0502020204030203" pitchFamily="34" charset="0"/>
            </a:endParaRPr>
          </a:p>
          <a:p>
            <a:pPr algn="just"/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We can solve it using the above-discussed method of posterior probability.</a:t>
            </a:r>
          </a:p>
          <a:p>
            <a:pPr algn="just"/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P(Yes | Sunny) = P( Sunny | Yes) * P(Yes) / P (Sunny)</a:t>
            </a:r>
          </a:p>
          <a:p>
            <a:pPr algn="just"/>
            <a:endParaRPr lang="en-US" b="0" i="0" dirty="0">
              <a:solidFill>
                <a:srgbClr val="222222"/>
              </a:solidFill>
              <a:effectLst/>
              <a:latin typeface="Lato" panose="020F0502020204030203" pitchFamily="34" charset="0"/>
            </a:endParaRPr>
          </a:p>
          <a:p>
            <a:pPr algn="just"/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Here: </a:t>
            </a:r>
          </a:p>
          <a:p>
            <a:pPr algn="just"/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P( Sunny | Yes) * P(Yes) is in the numerator, </a:t>
            </a:r>
          </a:p>
          <a:p>
            <a:pPr algn="just"/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and </a:t>
            </a:r>
          </a:p>
          <a:p>
            <a:pPr algn="just"/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 (Sunny) is in the denominator.</a:t>
            </a:r>
          </a:p>
        </p:txBody>
      </p:sp>
      <p:pic>
        <p:nvPicPr>
          <p:cNvPr id="2050" name="Picture 2" descr="Naive bayes">
            <a:extLst>
              <a:ext uri="{FF2B5EF4-FFF2-40B4-BE49-F238E27FC236}">
                <a16:creationId xmlns:a16="http://schemas.microsoft.com/office/drawing/2014/main" id="{416ADC7E-EB72-8350-A956-C474036CC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1620" y="664327"/>
            <a:ext cx="571500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4DD0DE-0AC5-2AF6-8B9D-17127208D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5361" y="3675494"/>
            <a:ext cx="2301439" cy="74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219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F8F07-9387-7497-DC70-C3F32BC23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by Step Naïve Bayes</a:t>
            </a:r>
            <a:br>
              <a:rPr lang="en-US" dirty="0"/>
            </a:br>
            <a:endParaRPr lang="id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E6D411-30D2-6DD1-9AF1-C62192BE2539}"/>
              </a:ext>
            </a:extLst>
          </p:cNvPr>
          <p:cNvSpPr txBox="1"/>
          <p:nvPr/>
        </p:nvSpPr>
        <p:spPr>
          <a:xfrm>
            <a:off x="1630680" y="4753502"/>
            <a:ext cx="588264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>
                <a:hlinkClick r:id="rId2"/>
              </a:rPr>
              <a:t>https://www.analyticsvidhya.com/blog/2017/09/naive-bayes-explained/</a:t>
            </a:r>
            <a:r>
              <a:rPr lang="en-US" dirty="0"/>
              <a:t> </a:t>
            </a:r>
            <a:endParaRPr lang="id-ID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3D743A-2F1C-AEB8-074A-B714D803FF5A}"/>
              </a:ext>
            </a:extLst>
          </p:cNvPr>
          <p:cNvSpPr txBox="1"/>
          <p:nvPr/>
        </p:nvSpPr>
        <p:spPr>
          <a:xfrm>
            <a:off x="967740" y="2821880"/>
            <a:ext cx="771906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Problem: </a:t>
            </a:r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Players will play if the weather is sunny. Is this statement correct?</a:t>
            </a:r>
          </a:p>
          <a:p>
            <a:pPr algn="just"/>
            <a:endParaRPr lang="en-US" b="0" i="0" dirty="0">
              <a:solidFill>
                <a:srgbClr val="222222"/>
              </a:solidFill>
              <a:effectLst/>
              <a:latin typeface="Lato" panose="020F0502020204030203" pitchFamily="34" charset="0"/>
            </a:endParaRPr>
          </a:p>
          <a:p>
            <a:pPr algn="just"/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Here we have:</a:t>
            </a:r>
          </a:p>
          <a:p>
            <a:pPr algn="just">
              <a:tabLst>
                <a:tab pos="1203325" algn="l"/>
              </a:tabLst>
            </a:pPr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 (Sunny |Yes) 	= 3/9   = 0.33, </a:t>
            </a:r>
          </a:p>
          <a:p>
            <a:pPr algn="just">
              <a:tabLst>
                <a:tab pos="1203325" algn="l"/>
              </a:tabLst>
            </a:pPr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P(Sunny) 	= 5/14 = 0.36, </a:t>
            </a:r>
          </a:p>
          <a:p>
            <a:pPr algn="just">
              <a:tabLst>
                <a:tab pos="1203325" algn="l"/>
              </a:tabLst>
            </a:pPr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P( Yes)	= </a:t>
            </a:r>
            <a:r>
              <a:rPr lang="id-ID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9/14 </a:t>
            </a:r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= 0.64</a:t>
            </a:r>
          </a:p>
          <a:p>
            <a:pPr algn="just"/>
            <a:r>
              <a:rPr lang="en-US" dirty="0">
                <a:solidFill>
                  <a:srgbClr val="222222"/>
                </a:solidFill>
                <a:latin typeface="Lato" panose="020F0502020204030203" pitchFamily="34" charset="0"/>
              </a:rPr>
              <a:t>Calculate:</a:t>
            </a:r>
            <a:endParaRPr lang="en-US" b="0" i="0" dirty="0">
              <a:solidFill>
                <a:srgbClr val="222222"/>
              </a:solidFill>
              <a:effectLst/>
              <a:latin typeface="Lato" panose="020F0502020204030203" pitchFamily="34" charset="0"/>
            </a:endParaRPr>
          </a:p>
          <a:p>
            <a:pPr algn="just"/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 (Yes | Sunny) = 			which has higher probability.</a:t>
            </a:r>
          </a:p>
        </p:txBody>
      </p:sp>
      <p:pic>
        <p:nvPicPr>
          <p:cNvPr id="2050" name="Picture 2" descr="Naive bayes">
            <a:extLst>
              <a:ext uri="{FF2B5EF4-FFF2-40B4-BE49-F238E27FC236}">
                <a16:creationId xmlns:a16="http://schemas.microsoft.com/office/drawing/2014/main" id="{416ADC7E-EB72-8350-A956-C474036CC4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1620" y="687560"/>
            <a:ext cx="571500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DA1E1C-5852-6944-D6CA-249FBBCF53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5361" y="3356408"/>
            <a:ext cx="2301439" cy="74682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33B628A1-E8E1-3761-8D5C-E3EDE75D9327}"/>
              </a:ext>
            </a:extLst>
          </p:cNvPr>
          <p:cNvGrpSpPr/>
          <p:nvPr/>
        </p:nvGrpSpPr>
        <p:grpSpPr>
          <a:xfrm>
            <a:off x="2659380" y="4223643"/>
            <a:ext cx="1813560" cy="615554"/>
            <a:chOff x="3459480" y="2013843"/>
            <a:chExt cx="1813560" cy="61555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58C5BA1-8AE7-D15D-CFF7-BAC718BF10CD}"/>
                </a:ext>
              </a:extLst>
            </p:cNvPr>
            <p:cNvSpPr txBox="1"/>
            <p:nvPr/>
          </p:nvSpPr>
          <p:spPr>
            <a:xfrm>
              <a:off x="3459480" y="2013843"/>
              <a:ext cx="111252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0" i="0" dirty="0">
                  <a:solidFill>
                    <a:srgbClr val="222222"/>
                  </a:solidFill>
                  <a:effectLst/>
                  <a:latin typeface="Lato" panose="020F0502020204030203" pitchFamily="34" charset="0"/>
                </a:rPr>
                <a:t>0.33 * 0.64 </a:t>
              </a:r>
              <a:endParaRPr lang="id-ID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BD58505-9D3B-871F-0997-E19A9718FAC8}"/>
                </a:ext>
              </a:extLst>
            </p:cNvPr>
            <p:cNvSpPr txBox="1"/>
            <p:nvPr/>
          </p:nvSpPr>
          <p:spPr>
            <a:xfrm>
              <a:off x="3707130" y="2321620"/>
              <a:ext cx="61722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0" i="0" dirty="0">
                  <a:solidFill>
                    <a:srgbClr val="222222"/>
                  </a:solidFill>
                  <a:effectLst/>
                  <a:latin typeface="Lato" panose="020F0502020204030203" pitchFamily="34" charset="0"/>
                </a:rPr>
                <a:t>0.36 </a:t>
              </a:r>
              <a:endParaRPr lang="id-ID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815AF98-EB0D-71D2-B619-DEF62D5FAB44}"/>
                </a:ext>
              </a:extLst>
            </p:cNvPr>
            <p:cNvSpPr txBox="1"/>
            <p:nvPr/>
          </p:nvSpPr>
          <p:spPr>
            <a:xfrm>
              <a:off x="4572000" y="2170053"/>
              <a:ext cx="70104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0" i="0" dirty="0">
                  <a:solidFill>
                    <a:srgbClr val="222222"/>
                  </a:solidFill>
                  <a:effectLst/>
                  <a:latin typeface="Lato" panose="020F0502020204030203" pitchFamily="34" charset="0"/>
                </a:rPr>
                <a:t>= 0.60</a:t>
              </a:r>
              <a:endParaRPr lang="id-ID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72E68D1-CEAE-E923-D597-99634510BC59}"/>
                </a:ext>
              </a:extLst>
            </p:cNvPr>
            <p:cNvCxnSpPr/>
            <p:nvPr/>
          </p:nvCxnSpPr>
          <p:spPr>
            <a:xfrm>
              <a:off x="3520440" y="2321620"/>
              <a:ext cx="94488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23289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07E76-4056-D826-C961-D60580E7A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Ilustrasi</a:t>
            </a:r>
            <a:endParaRPr lang="id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71CC51-6006-8FDE-149C-BB55B3B621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5269" r="5376"/>
          <a:stretch/>
        </p:blipFill>
        <p:spPr>
          <a:xfrm>
            <a:off x="4572000" y="950685"/>
            <a:ext cx="3862632" cy="32421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13EFBB-D461-B231-C5F9-0A40350A87BA}"/>
              </a:ext>
            </a:extLst>
          </p:cNvPr>
          <p:cNvSpPr txBox="1"/>
          <p:nvPr/>
        </p:nvSpPr>
        <p:spPr>
          <a:xfrm>
            <a:off x="3521150" y="4604503"/>
            <a:ext cx="35760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P(Yes | Sunny) = </a:t>
            </a:r>
            <a:r>
              <a:rPr lang="en-US" b="0" i="0" u="sng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P( Sunny | Yes) * P(Yes) </a:t>
            </a:r>
          </a:p>
          <a:p>
            <a:pPr algn="just"/>
            <a:r>
              <a:rPr lang="en-US" dirty="0">
                <a:solidFill>
                  <a:srgbClr val="222222"/>
                </a:solidFill>
                <a:latin typeface="Lato" panose="020F0502020204030203" pitchFamily="34" charset="0"/>
              </a:rPr>
              <a:t>		</a:t>
            </a:r>
            <a:r>
              <a:rPr lang="en-US" b="0" i="0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 P (Sunny)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71D3ED-07B3-60A8-80FC-FF0E39082F86}"/>
              </a:ext>
            </a:extLst>
          </p:cNvPr>
          <p:cNvGrpSpPr/>
          <p:nvPr/>
        </p:nvGrpSpPr>
        <p:grpSpPr>
          <a:xfrm>
            <a:off x="7089613" y="4527946"/>
            <a:ext cx="1813560" cy="615554"/>
            <a:chOff x="3459480" y="2013843"/>
            <a:chExt cx="1813560" cy="6155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B322DA2-4432-9E4C-B5F1-CF82C479F490}"/>
                </a:ext>
              </a:extLst>
            </p:cNvPr>
            <p:cNvSpPr txBox="1"/>
            <p:nvPr/>
          </p:nvSpPr>
          <p:spPr>
            <a:xfrm>
              <a:off x="3459480" y="2013843"/>
              <a:ext cx="111252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0" i="0" dirty="0">
                  <a:solidFill>
                    <a:srgbClr val="222222"/>
                  </a:solidFill>
                  <a:effectLst/>
                  <a:latin typeface="Lato" panose="020F0502020204030203" pitchFamily="34" charset="0"/>
                </a:rPr>
                <a:t>0.33 * 0.64 </a:t>
              </a:r>
              <a:endParaRPr lang="id-ID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A994C0-AD9C-95E1-9FEE-2A91521A1851}"/>
                </a:ext>
              </a:extLst>
            </p:cNvPr>
            <p:cNvSpPr txBox="1"/>
            <p:nvPr/>
          </p:nvSpPr>
          <p:spPr>
            <a:xfrm>
              <a:off x="3707130" y="2321620"/>
              <a:ext cx="61722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0" i="0" dirty="0">
                  <a:solidFill>
                    <a:srgbClr val="222222"/>
                  </a:solidFill>
                  <a:effectLst/>
                  <a:latin typeface="Lato" panose="020F0502020204030203" pitchFamily="34" charset="0"/>
                </a:rPr>
                <a:t>0.36 </a:t>
              </a:r>
              <a:endParaRPr lang="id-ID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4927EE0-350A-BE44-F9F3-9EF173630A39}"/>
                </a:ext>
              </a:extLst>
            </p:cNvPr>
            <p:cNvSpPr txBox="1"/>
            <p:nvPr/>
          </p:nvSpPr>
          <p:spPr>
            <a:xfrm>
              <a:off x="4572000" y="2170053"/>
              <a:ext cx="701040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0" i="0" dirty="0">
                  <a:solidFill>
                    <a:srgbClr val="222222"/>
                  </a:solidFill>
                  <a:effectLst/>
                  <a:latin typeface="Lato" panose="020F0502020204030203" pitchFamily="34" charset="0"/>
                </a:rPr>
                <a:t>= 0.60</a:t>
              </a:r>
              <a:endParaRPr lang="id-ID" dirty="0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FB9E045-8340-4FE6-E9E3-9C38BC13C359}"/>
                </a:ext>
              </a:extLst>
            </p:cNvPr>
            <p:cNvCxnSpPr/>
            <p:nvPr/>
          </p:nvCxnSpPr>
          <p:spPr>
            <a:xfrm>
              <a:off x="3520440" y="2321620"/>
              <a:ext cx="94488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8D121F2-D313-6756-E609-E1D7897A6CBF}"/>
              </a:ext>
            </a:extLst>
          </p:cNvPr>
          <p:cNvSpPr txBox="1"/>
          <p:nvPr/>
        </p:nvSpPr>
        <p:spPr>
          <a:xfrm>
            <a:off x="2970936" y="1630379"/>
            <a:ext cx="157087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 err="1"/>
              <a:t>Prior</a:t>
            </a:r>
            <a:r>
              <a:rPr lang="id-ID" dirty="0"/>
              <a:t> adalah banyaknya kejadian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B5E3BBC-356E-0227-63D9-31F8A566E5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0536" y="2498678"/>
            <a:ext cx="2301439" cy="7468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1DD7CE2-29FB-223A-A64D-D4039ADD5A18}"/>
              </a:ext>
            </a:extLst>
          </p:cNvPr>
          <p:cNvSpPr txBox="1"/>
          <p:nvPr/>
        </p:nvSpPr>
        <p:spPr>
          <a:xfrm>
            <a:off x="709368" y="811486"/>
            <a:ext cx="214068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 err="1"/>
              <a:t>Likelihood</a:t>
            </a:r>
            <a:r>
              <a:rPr lang="id-ID" dirty="0"/>
              <a:t> </a:t>
            </a:r>
            <a:r>
              <a:rPr lang="en-US" dirty="0" err="1"/>
              <a:t>adalah</a:t>
            </a:r>
            <a:r>
              <a:rPr lang="id-ID" dirty="0"/>
              <a:t> proporsional terhadap probabilitas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id-ID" dirty="0"/>
              <a:t>peluang kemunculan nilai-nilai fitur pada kelas tertentu 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7A7168-EC7F-118C-FF57-83C0EEB144D5}"/>
              </a:ext>
            </a:extLst>
          </p:cNvPr>
          <p:cNvSpPr txBox="1"/>
          <p:nvPr/>
        </p:nvSpPr>
        <p:spPr>
          <a:xfrm>
            <a:off x="1754882" y="3533559"/>
            <a:ext cx="243210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 err="1"/>
              <a:t>Evidence</a:t>
            </a:r>
            <a:r>
              <a:rPr lang="id-ID" dirty="0"/>
              <a:t> atau disebut pula </a:t>
            </a:r>
            <a:r>
              <a:rPr lang="id-ID" dirty="0" err="1"/>
              <a:t>Predictor</a:t>
            </a:r>
            <a:r>
              <a:rPr lang="id-ID" dirty="0"/>
              <a:t> </a:t>
            </a:r>
            <a:r>
              <a:rPr lang="id-ID" dirty="0" err="1"/>
              <a:t>Prior</a:t>
            </a:r>
            <a:r>
              <a:rPr lang="id-ID" dirty="0"/>
              <a:t> </a:t>
            </a:r>
            <a:r>
              <a:rPr lang="id-ID" dirty="0" err="1"/>
              <a:t>Probability</a:t>
            </a:r>
            <a:r>
              <a:rPr lang="id-ID" dirty="0"/>
              <a:t> adalah </a:t>
            </a:r>
            <a:r>
              <a:rPr lang="id-ID" dirty="0" err="1"/>
              <a:t>Prior</a:t>
            </a:r>
            <a:r>
              <a:rPr lang="id-ID" dirty="0"/>
              <a:t> kejadian 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E58E28-1C44-FFEA-00B2-69E41E431C8C}"/>
              </a:ext>
            </a:extLst>
          </p:cNvPr>
          <p:cNvSpPr txBox="1"/>
          <p:nvPr/>
        </p:nvSpPr>
        <p:spPr>
          <a:xfrm>
            <a:off x="56966" y="2602274"/>
            <a:ext cx="137810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b="1" i="0" dirty="0">
                <a:solidFill>
                  <a:srgbClr val="3D3D3D"/>
                </a:solidFill>
                <a:effectLst/>
                <a:latin typeface="Rubik"/>
              </a:rPr>
              <a:t>Posterior</a:t>
            </a:r>
            <a:r>
              <a:rPr lang="id-ID" b="0" i="0" dirty="0">
                <a:solidFill>
                  <a:srgbClr val="3D3D3D"/>
                </a:solidFill>
                <a:effectLst/>
                <a:latin typeface="Rubik"/>
              </a:rPr>
              <a:t> adalah kemungkinan</a:t>
            </a:r>
            <a:r>
              <a:rPr lang="en-US" b="0" i="0" dirty="0">
                <a:solidFill>
                  <a:srgbClr val="3D3D3D"/>
                </a:solidFill>
                <a:effectLst/>
                <a:latin typeface="Rubik"/>
              </a:rPr>
              <a:t> </a:t>
            </a:r>
            <a:r>
              <a:rPr lang="en-US" b="0" i="0" dirty="0" err="1">
                <a:solidFill>
                  <a:srgbClr val="3D3D3D"/>
                </a:solidFill>
                <a:effectLst/>
                <a:latin typeface="Rubik"/>
              </a:rPr>
              <a:t>kejadian</a:t>
            </a:r>
            <a:r>
              <a:rPr lang="en-US" b="0" i="0" dirty="0">
                <a:solidFill>
                  <a:srgbClr val="3D3D3D"/>
                </a:solidFill>
                <a:effectLst/>
                <a:latin typeface="Rubik"/>
              </a:rPr>
              <a:t> </a:t>
            </a:r>
            <a:r>
              <a:rPr lang="id-ID" b="0" i="0" dirty="0">
                <a:solidFill>
                  <a:srgbClr val="3D3D3D"/>
                </a:solidFill>
                <a:effectLst/>
                <a:latin typeface="Rubik"/>
              </a:rPr>
              <a:t>berdasarkan data yang dimiliki</a:t>
            </a:r>
            <a:endParaRPr lang="id-ID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3B52A8A-6C5B-345A-A580-AF9A8C168640}"/>
              </a:ext>
            </a:extLst>
          </p:cNvPr>
          <p:cNvCxnSpPr/>
          <p:nvPr/>
        </p:nvCxnSpPr>
        <p:spPr>
          <a:xfrm flipH="1" flipV="1">
            <a:off x="2091070" y="2369043"/>
            <a:ext cx="375683" cy="2027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57C8444-EC75-35DD-22FA-541AD8F804FE}"/>
              </a:ext>
            </a:extLst>
          </p:cNvPr>
          <p:cNvCxnSpPr>
            <a:cxnSpLocks/>
          </p:cNvCxnSpPr>
          <p:nvPr/>
        </p:nvCxnSpPr>
        <p:spPr>
          <a:xfrm flipV="1">
            <a:off x="3289005" y="2356231"/>
            <a:ext cx="319551" cy="187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E04D554-4055-0BA0-3EAF-4B8A4CB51463}"/>
              </a:ext>
            </a:extLst>
          </p:cNvPr>
          <p:cNvCxnSpPr/>
          <p:nvPr/>
        </p:nvCxnSpPr>
        <p:spPr>
          <a:xfrm>
            <a:off x="3161414" y="3187049"/>
            <a:ext cx="0" cy="2791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90C35CA-3908-E594-5BB7-6F307612F65F}"/>
              </a:ext>
            </a:extLst>
          </p:cNvPr>
          <p:cNvCxnSpPr/>
          <p:nvPr/>
        </p:nvCxnSpPr>
        <p:spPr>
          <a:xfrm flipH="1">
            <a:off x="1212112" y="3005470"/>
            <a:ext cx="338424" cy="1815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397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4812F-FC9D-D44E-1EF3-D5FDB3E6A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1</a:t>
            </a:r>
            <a:endParaRPr lang="id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337508-7DCB-E8AF-8E14-20C1937BD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7670" y="1088394"/>
            <a:ext cx="4534395" cy="405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37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4C476-DF81-CEC6-1430-9586AA5C3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83568"/>
            <a:ext cx="8229600" cy="481500"/>
          </a:xfrm>
        </p:spPr>
        <p:txBody>
          <a:bodyPr/>
          <a:lstStyle/>
          <a:p>
            <a:r>
              <a:rPr lang="en-US" dirty="0" err="1"/>
              <a:t>Silahkan</a:t>
            </a:r>
            <a:r>
              <a:rPr lang="en-US" dirty="0"/>
              <a:t> </a:t>
            </a:r>
            <a:r>
              <a:rPr lang="en-US" dirty="0" err="1"/>
              <a:t>Buat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Orange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989622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1E66B-1CCC-7DB3-81AE-6542D98F2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Perhitungan</a:t>
            </a:r>
            <a:r>
              <a:rPr lang="en-US" dirty="0"/>
              <a:t> Manual</a:t>
            </a:r>
            <a:endParaRPr lang="id-ID" dirty="0"/>
          </a:p>
        </p:txBody>
      </p:sp>
      <p:pic>
        <p:nvPicPr>
          <p:cNvPr id="3" name="Online Media 2" title="Algoritma Naive Bayes 2 (Perhitungan Data Numerik dan Nominal)">
            <a:hlinkClick r:id="" action="ppaction://media"/>
            <a:extLst>
              <a:ext uri="{FF2B5EF4-FFF2-40B4-BE49-F238E27FC236}">
                <a16:creationId xmlns:a16="http://schemas.microsoft.com/office/drawing/2014/main" id="{456347CD-1FEA-9EDB-8938-1C3782A59F2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50875" y="1306634"/>
            <a:ext cx="4054625" cy="22908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BB8628-2529-3F02-5D75-717BF36946E2}"/>
              </a:ext>
            </a:extLst>
          </p:cNvPr>
          <p:cNvSpPr txBox="1"/>
          <p:nvPr/>
        </p:nvSpPr>
        <p:spPr>
          <a:xfrm>
            <a:off x="350873" y="3857267"/>
            <a:ext cx="40546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sz="1200" dirty="0"/>
              <a:t>https://www.youtube.com/watch?v=ChxNN76PN4U</a:t>
            </a:r>
          </a:p>
        </p:txBody>
      </p:sp>
      <p:pic>
        <p:nvPicPr>
          <p:cNvPr id="6" name="Online Media 5" title="Naive Bayes Dan Contoh Penyelesaiannya">
            <a:hlinkClick r:id="" action="ppaction://media"/>
            <a:extLst>
              <a:ext uri="{FF2B5EF4-FFF2-40B4-BE49-F238E27FC236}">
                <a16:creationId xmlns:a16="http://schemas.microsoft.com/office/drawing/2014/main" id="{2FE6A420-EF81-F9AB-04CE-3192F57F2B7F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4738502" y="1306634"/>
            <a:ext cx="4054624" cy="22908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9C3ACF-74E9-AFDD-4752-5D1E710125E0}"/>
              </a:ext>
            </a:extLst>
          </p:cNvPr>
          <p:cNvSpPr txBox="1"/>
          <p:nvPr/>
        </p:nvSpPr>
        <p:spPr>
          <a:xfrm>
            <a:off x="4738502" y="3857266"/>
            <a:ext cx="405462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sz="1200" dirty="0"/>
              <a:t>https://www.youtube.com/watch?v=-dUeorzusVI</a:t>
            </a:r>
          </a:p>
        </p:txBody>
      </p:sp>
    </p:spTree>
    <p:extLst>
      <p:ext uri="{BB962C8B-B14F-4D97-AF65-F5344CB8AC3E}">
        <p14:creationId xmlns:p14="http://schemas.microsoft.com/office/powerpoint/2010/main" val="442325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8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48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Mining : Pertemuan 4 </a:t>
            </a:r>
            <a:endParaRPr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049846-E245-E24E-58DE-9366D3BD34E9}"/>
              </a:ext>
            </a:extLst>
          </p:cNvPr>
          <p:cNvSpPr txBox="1"/>
          <p:nvPr/>
        </p:nvSpPr>
        <p:spPr>
          <a:xfrm>
            <a:off x="614680" y="1156666"/>
            <a:ext cx="79146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Menyiapkan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data training</a:t>
            </a:r>
            <a:endParaRPr lang="id-ID" sz="24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285750" marR="0" lvl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Algoritma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Naïve Bayes</a:t>
            </a:r>
            <a:endParaRPr lang="id-ID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Evaluasi</a:t>
            </a: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Tugas</a:t>
            </a:r>
            <a:endParaRPr lang="id-ID" sz="2400" dirty="0"/>
          </a:p>
        </p:txBody>
      </p:sp>
    </p:spTree>
    <p:extLst>
      <p:ext uri="{BB962C8B-B14F-4D97-AF65-F5344CB8AC3E}">
        <p14:creationId xmlns:p14="http://schemas.microsoft.com/office/powerpoint/2010/main" val="41495597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1E66B-1CCC-7DB3-81AE-6542D98F2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Perhitungan</a:t>
            </a:r>
            <a:r>
              <a:rPr lang="en-US" dirty="0"/>
              <a:t> Manual</a:t>
            </a:r>
            <a:endParaRPr lang="id-ID" dirty="0"/>
          </a:p>
        </p:txBody>
      </p:sp>
      <p:pic>
        <p:nvPicPr>
          <p:cNvPr id="4" name="Online Media 3" title="Naive Bayes Classifier | Naive Bayes Algorithm | Naive Bayes Classifier With Example | Simplilearn">
            <a:hlinkClick r:id="" action="ppaction://media"/>
            <a:extLst>
              <a:ext uri="{FF2B5EF4-FFF2-40B4-BE49-F238E27FC236}">
                <a16:creationId xmlns:a16="http://schemas.microsoft.com/office/drawing/2014/main" id="{537457CC-9BB1-BD33-F0A7-DFBCE79A74B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484182" y="1110948"/>
            <a:ext cx="5948807" cy="33610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298E319-4B05-51CC-6A34-3E6441A1BDFB}"/>
              </a:ext>
            </a:extLst>
          </p:cNvPr>
          <p:cNvSpPr txBox="1"/>
          <p:nvPr/>
        </p:nvSpPr>
        <p:spPr>
          <a:xfrm>
            <a:off x="2172585" y="457813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/>
              <a:t>https://www.youtube.com/watch?v=l3dZ6ZNFjo0</a:t>
            </a:r>
          </a:p>
        </p:txBody>
      </p:sp>
    </p:spTree>
    <p:extLst>
      <p:ext uri="{BB962C8B-B14F-4D97-AF65-F5344CB8AC3E}">
        <p14:creationId xmlns:p14="http://schemas.microsoft.com/office/powerpoint/2010/main" val="1400282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90685-F9BB-B01A-18D0-7F96F97DD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Tugas</a:t>
            </a:r>
            <a:endParaRPr lang="id-ID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91B4F4-30ED-2722-9CA3-93A23BCE86D5}"/>
              </a:ext>
            </a:extLst>
          </p:cNvPr>
          <p:cNvSpPr txBox="1"/>
          <p:nvPr/>
        </p:nvSpPr>
        <p:spPr>
          <a:xfrm>
            <a:off x="668935" y="1480038"/>
            <a:ext cx="801786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Buat</a:t>
            </a:r>
            <a:r>
              <a:rPr lang="en-US" sz="2000" dirty="0"/>
              <a:t> Model </a:t>
            </a:r>
            <a:r>
              <a:rPr lang="en-US" sz="2000" dirty="0" err="1"/>
              <a:t>untuk</a:t>
            </a:r>
            <a:r>
              <a:rPr lang="en-US" sz="2000" dirty="0"/>
              <a:t> Naïve Bayes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Kelebihan</a:t>
            </a:r>
            <a:r>
              <a:rPr lang="en-US" sz="2000" dirty="0"/>
              <a:t> dan </a:t>
            </a:r>
            <a:r>
              <a:rPr lang="en-US" sz="2000" dirty="0" err="1"/>
              <a:t>Kekurangan</a:t>
            </a:r>
            <a:r>
              <a:rPr lang="en-US" sz="2000" dirty="0"/>
              <a:t> Naïve Bayes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Cari 10 </a:t>
            </a:r>
            <a:r>
              <a:rPr lang="en-US" sz="2000" dirty="0" err="1"/>
              <a:t>Jurnal</a:t>
            </a:r>
            <a:r>
              <a:rPr lang="en-US" sz="2000" dirty="0"/>
              <a:t> </a:t>
            </a:r>
            <a:r>
              <a:rPr lang="en-US" sz="2000" dirty="0" err="1"/>
              <a:t>terkait</a:t>
            </a:r>
            <a:r>
              <a:rPr lang="en-US" sz="2000" dirty="0"/>
              <a:t> </a:t>
            </a:r>
            <a:r>
              <a:rPr lang="en-US" sz="2000" dirty="0" err="1"/>
              <a:t>pemanfaatan</a:t>
            </a:r>
            <a:r>
              <a:rPr lang="en-US" sz="2000" dirty="0"/>
              <a:t> Naïve Bayes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Diskusikan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Forum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 err="1"/>
              <a:t>Tuliskan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laporan</a:t>
            </a:r>
            <a:r>
              <a:rPr lang="en-US" sz="2000" dirty="0"/>
              <a:t> (</a:t>
            </a:r>
            <a:r>
              <a:rPr lang="en-US" sz="2000" dirty="0" err="1"/>
              <a:t>dikumpulkan</a:t>
            </a:r>
            <a:r>
              <a:rPr lang="en-US" sz="2000" dirty="0"/>
              <a:t> </a:t>
            </a:r>
            <a:r>
              <a:rPr lang="en-US" sz="2000" dirty="0" err="1"/>
              <a:t>saat</a:t>
            </a:r>
            <a:r>
              <a:rPr lang="en-US" sz="2000" dirty="0"/>
              <a:t> UTS)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14894097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23874-FAD4-F5A8-8241-04B33C4D0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Referensi</a:t>
            </a:r>
            <a:r>
              <a:rPr lang="en-US" dirty="0"/>
              <a:t> </a:t>
            </a:r>
            <a:r>
              <a:rPr lang="en-US" dirty="0" err="1"/>
              <a:t>Bacaan</a:t>
            </a:r>
            <a:r>
              <a:rPr lang="en-US" dirty="0"/>
              <a:t> </a:t>
            </a:r>
            <a:r>
              <a:rPr lang="en-US" dirty="0" err="1"/>
              <a:t>Tambahan</a:t>
            </a:r>
            <a:endParaRPr lang="id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52F81C-5111-F7A4-BC5D-D4606E1DDCC7}"/>
              </a:ext>
            </a:extLst>
          </p:cNvPr>
          <p:cNvSpPr txBox="1"/>
          <p:nvPr/>
        </p:nvSpPr>
        <p:spPr>
          <a:xfrm>
            <a:off x="754912" y="1234037"/>
            <a:ext cx="732583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id-ID" dirty="0">
                <a:hlinkClick r:id="rId2"/>
              </a:rPr>
              <a:t>https://jamesstone.sites.sheffield.ac.uk/books/bayes-rule/an-introduction-to-bayes-rule-chapter-1</a:t>
            </a:r>
            <a:r>
              <a:rPr lang="en-US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id-ID" dirty="0">
                <a:hlinkClick r:id="rId3"/>
              </a:rPr>
              <a:t>http://www.columbia.edu/~mh2078/MonteCarlo/MCMC_MasterSlides.pdf</a:t>
            </a:r>
            <a:r>
              <a:rPr lang="en-US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id-ID" dirty="0">
                <a:hlinkClick r:id="rId4"/>
              </a:rPr>
              <a:t>http://rlhick.people.wm.edu/stories/bayesian_3.html</a:t>
            </a:r>
            <a:r>
              <a:rPr lang="en-US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id-ID" dirty="0">
                <a:hlinkClick r:id="rId5"/>
              </a:rPr>
              <a:t>https://users.soe.ucsc.edu/~draper/draper-BMIP-dec2005.pdf</a:t>
            </a:r>
            <a:r>
              <a:rPr lang="en-US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id-ID" dirty="0">
                <a:hlinkClick r:id="rId6"/>
              </a:rPr>
              <a:t>https://www.ntnu.edu/documents/624876/1277590549/chapt13.pdf/c1dc7001-2e1d-4b97-845a-fc98993c0654</a:t>
            </a:r>
            <a:r>
              <a:rPr lang="en-US" dirty="0"/>
              <a:t> 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6784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463B79C-F067-2CC5-3A40-7D4FC701FDEF}"/>
              </a:ext>
            </a:extLst>
          </p:cNvPr>
          <p:cNvGrpSpPr/>
          <p:nvPr/>
        </p:nvGrpSpPr>
        <p:grpSpPr>
          <a:xfrm>
            <a:off x="650240" y="2047985"/>
            <a:ext cx="7843520" cy="2430569"/>
            <a:chOff x="721360" y="2047985"/>
            <a:chExt cx="7843520" cy="2430569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AB9031B-A1E8-803E-98A0-3B84983B5061}"/>
                </a:ext>
              </a:extLst>
            </p:cNvPr>
            <p:cNvSpPr/>
            <p:nvPr/>
          </p:nvSpPr>
          <p:spPr>
            <a:xfrm>
              <a:off x="3627120" y="2047985"/>
              <a:ext cx="4937760" cy="243056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547" name="Google Shape;1547;p43"/>
            <p:cNvSpPr/>
            <p:nvPr/>
          </p:nvSpPr>
          <p:spPr>
            <a:xfrm>
              <a:off x="907185" y="2171911"/>
              <a:ext cx="2073000" cy="2137800"/>
            </a:xfrm>
            <a:prstGeom prst="roundRect">
              <a:avLst>
                <a:gd name="adj" fmla="val 50000"/>
              </a:avLst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6" name="Google Shape;1556;p43"/>
            <p:cNvSpPr/>
            <p:nvPr/>
          </p:nvSpPr>
          <p:spPr>
            <a:xfrm>
              <a:off x="721360" y="3449040"/>
              <a:ext cx="2444700" cy="48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9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Terima Kasih</a:t>
              </a:r>
              <a:endParaRPr sz="19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5C15DBD-AFCB-3564-82D4-E42166A157AD}"/>
                </a:ext>
              </a:extLst>
            </p:cNvPr>
            <p:cNvSpPr txBox="1"/>
            <p:nvPr/>
          </p:nvSpPr>
          <p:spPr>
            <a:xfrm>
              <a:off x="3810000" y="2216830"/>
              <a:ext cx="4572000" cy="20928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spcAft>
                  <a:spcPts val="1200"/>
                </a:spcAft>
                <a:buNone/>
              </a:pPr>
              <a:r>
                <a:rPr lang="en-US" sz="1800" dirty="0"/>
                <a:t>Sajarwo Anggai</a:t>
              </a:r>
            </a:p>
            <a:p>
              <a:pPr>
                <a:spcAft>
                  <a:spcPts val="1200"/>
                </a:spcAft>
                <a:buNone/>
              </a:pPr>
              <a:r>
                <a:rPr lang="en-US" sz="1800" dirty="0" err="1"/>
                <a:t>Dosen</a:t>
              </a:r>
              <a:r>
                <a:rPr lang="en-US" sz="1800" dirty="0"/>
                <a:t> – Universitas </a:t>
              </a:r>
              <a:r>
                <a:rPr lang="en-US" sz="1800" dirty="0" err="1"/>
                <a:t>Pamulang</a:t>
              </a:r>
              <a:endParaRPr lang="en-US" sz="1800" dirty="0"/>
            </a:p>
            <a:p>
              <a:pPr>
                <a:spcAft>
                  <a:spcPts val="1200"/>
                </a:spcAft>
                <a:buNone/>
              </a:pPr>
              <a:r>
                <a:rPr lang="en-US" sz="1800" dirty="0"/>
                <a:t>NIDN	: 0421108703</a:t>
              </a:r>
            </a:p>
            <a:p>
              <a:pPr>
                <a:spcAft>
                  <a:spcPts val="1200"/>
                </a:spcAft>
                <a:buNone/>
              </a:pPr>
              <a:r>
                <a:rPr lang="en-US" sz="1800" dirty="0"/>
                <a:t>Email	: </a:t>
              </a:r>
              <a:r>
                <a:rPr lang="en-US" sz="1800" dirty="0">
                  <a:hlinkClick r:id="rId4"/>
                </a:rPr>
                <a:t>dosen02832@unpam.ac.id</a:t>
              </a:r>
              <a:r>
                <a:rPr lang="en-US" sz="1800" dirty="0"/>
                <a:t> </a:t>
              </a:r>
            </a:p>
            <a:p>
              <a:pPr>
                <a:spcAft>
                  <a:spcPts val="1200"/>
                </a:spcAft>
                <a:buNone/>
              </a:pPr>
              <a:r>
                <a:rPr lang="en-US" sz="1800" dirty="0"/>
                <a:t>WA 	: 082343006557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1386F67-6294-2700-4680-D50A512183D4}"/>
              </a:ext>
            </a:extLst>
          </p:cNvPr>
          <p:cNvGrpSpPr/>
          <p:nvPr/>
        </p:nvGrpSpPr>
        <p:grpSpPr>
          <a:xfrm>
            <a:off x="2565014" y="159613"/>
            <a:ext cx="4388850" cy="959979"/>
            <a:chOff x="2881580" y="22161"/>
            <a:chExt cx="4388850" cy="959979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C116E972-333B-8113-369A-F8C3928330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81580" y="22161"/>
              <a:ext cx="959979" cy="95997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434DD5F-69C5-6167-55C6-396C2166F471}"/>
                </a:ext>
              </a:extLst>
            </p:cNvPr>
            <p:cNvSpPr txBox="1"/>
            <p:nvPr/>
          </p:nvSpPr>
          <p:spPr>
            <a:xfrm>
              <a:off x="3969471" y="85590"/>
              <a:ext cx="330095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Universitas </a:t>
              </a:r>
              <a:r>
                <a:rPr lang="en-US" sz="2000" dirty="0" err="1"/>
                <a:t>Pamulang</a:t>
              </a:r>
              <a:endParaRPr lang="en-US" sz="2000" dirty="0"/>
            </a:p>
            <a:p>
              <a:pPr algn="ctr"/>
              <a:r>
                <a:rPr lang="en-US" sz="2000" dirty="0"/>
                <a:t>Magister Teknik </a:t>
              </a:r>
              <a:r>
                <a:rPr lang="en-US" sz="2000" dirty="0" err="1"/>
                <a:t>Informatika</a:t>
              </a:r>
              <a:endParaRPr lang="id-ID" sz="2000" dirty="0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14F065-1DE2-5FFE-C766-8C00789A22D3}"/>
                </a:ext>
              </a:extLst>
            </p:cNvPr>
            <p:cNvCxnSpPr>
              <a:cxnSpLocks/>
            </p:cNvCxnSpPr>
            <p:nvPr/>
          </p:nvCxnSpPr>
          <p:spPr>
            <a:xfrm>
              <a:off x="3969472" y="844276"/>
              <a:ext cx="3300958" cy="0"/>
            </a:xfrm>
            <a:prstGeom prst="line">
              <a:avLst/>
            </a:prstGeom>
            <a:ln w="38100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F8DD4-2D12-793B-AC85-925129A07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Training</a:t>
            </a:r>
            <a:endParaRPr lang="id-ID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7F33E3-3A8E-5B10-B2FB-A74F9D1C17C3}"/>
              </a:ext>
            </a:extLst>
          </p:cNvPr>
          <p:cNvSpPr txBox="1"/>
          <p:nvPr/>
        </p:nvSpPr>
        <p:spPr>
          <a:xfrm>
            <a:off x="614680" y="1291577"/>
            <a:ext cx="791464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Siapkan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data training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bentuk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excel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atau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csv yang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nantinya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akan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di load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ke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Aplikasi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marL="285750" marR="0" lvl="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Data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dapat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diambil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di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dalam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negeri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maupun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luar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negeri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atau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dibangun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sendiri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sesuai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dengan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</a:rPr>
              <a:t>kebutuhan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id-ID" sz="2400" dirty="0"/>
          </a:p>
        </p:txBody>
      </p:sp>
    </p:spTree>
    <p:extLst>
      <p:ext uri="{BB962C8B-B14F-4D97-AF65-F5344CB8AC3E}">
        <p14:creationId xmlns:p14="http://schemas.microsoft.com/office/powerpoint/2010/main" val="1374701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3A919-ADEF-3BD2-2590-54D2EE552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</a:t>
            </a:r>
            <a:endParaRPr lang="id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854C07-A44A-3527-143F-2B50E68EE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02" y="887584"/>
            <a:ext cx="8481795" cy="3368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606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F8DD4-2D12-793B-AC85-925129A07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</a:t>
            </a:r>
            <a:br>
              <a:rPr lang="en-US" dirty="0"/>
            </a:br>
            <a:endParaRPr lang="id-ID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7F33E3-3A8E-5B10-B2FB-A74F9D1C17C3}"/>
              </a:ext>
            </a:extLst>
          </p:cNvPr>
          <p:cNvSpPr txBox="1"/>
          <p:nvPr/>
        </p:nvSpPr>
        <p:spPr>
          <a:xfrm>
            <a:off x="149859" y="748195"/>
            <a:ext cx="650049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d-ID" sz="1200" dirty="0" err="1"/>
              <a:t>Naïve</a:t>
            </a:r>
            <a:r>
              <a:rPr lang="id-ID" sz="1200" dirty="0"/>
              <a:t> </a:t>
            </a:r>
            <a:r>
              <a:rPr lang="id-ID" sz="1200" dirty="0" err="1"/>
              <a:t>Bayes</a:t>
            </a:r>
            <a:r>
              <a:rPr lang="id-ID" sz="1200" dirty="0"/>
              <a:t> </a:t>
            </a:r>
            <a:r>
              <a:rPr lang="id-ID" sz="1200" dirty="0" err="1"/>
              <a:t>Classifier</a:t>
            </a:r>
            <a:r>
              <a:rPr lang="id-ID" sz="1200" dirty="0"/>
              <a:t> merupakan sebuah </a:t>
            </a:r>
            <a:r>
              <a:rPr lang="id-ID" sz="1200" dirty="0" err="1"/>
              <a:t>metoda</a:t>
            </a:r>
            <a:r>
              <a:rPr lang="id-ID" sz="1200" dirty="0"/>
              <a:t> klasifikasi yang berakar pada </a:t>
            </a:r>
            <a:r>
              <a:rPr lang="id-ID" sz="1200" dirty="0" err="1"/>
              <a:t>teorema</a:t>
            </a:r>
            <a:r>
              <a:rPr lang="id-ID" sz="1200" dirty="0"/>
              <a:t> </a:t>
            </a:r>
            <a:r>
              <a:rPr lang="id-ID" sz="1200" dirty="0" err="1"/>
              <a:t>Bayes</a:t>
            </a:r>
            <a:r>
              <a:rPr lang="id-ID" sz="1200" dirty="0"/>
              <a:t> . Metode pengklasifikasian </a:t>
            </a:r>
            <a:r>
              <a:rPr lang="id-ID" sz="1200" dirty="0" err="1"/>
              <a:t>dg</a:t>
            </a:r>
            <a:r>
              <a:rPr lang="id-ID" sz="1200" dirty="0"/>
              <a:t> menggunakan metode probabilitas dan statistik </a:t>
            </a:r>
            <a:r>
              <a:rPr lang="id-ID" sz="1200" dirty="0" err="1"/>
              <a:t>yg</a:t>
            </a:r>
            <a:r>
              <a:rPr lang="id-ID" sz="1200" dirty="0"/>
              <a:t> dikemukakan oleh ilmuwan Inggris Thomas </a:t>
            </a:r>
            <a:r>
              <a:rPr lang="id-ID" sz="1200" dirty="0" err="1"/>
              <a:t>Bayes</a:t>
            </a:r>
            <a:r>
              <a:rPr lang="id-ID" sz="1200" dirty="0"/>
              <a:t> , yaitu memprediksi peluang di masa depan berdasarkan pengalaman di masa sebelumnya sehingga dikenal sebagai </a:t>
            </a:r>
            <a:r>
              <a:rPr lang="id-ID" sz="1200" dirty="0" err="1"/>
              <a:t>Teorema</a:t>
            </a:r>
            <a:r>
              <a:rPr lang="id-ID" sz="1200" dirty="0"/>
              <a:t> </a:t>
            </a:r>
            <a:r>
              <a:rPr lang="id-ID" sz="1200" dirty="0" err="1"/>
              <a:t>Bayes</a:t>
            </a:r>
            <a:r>
              <a:rPr lang="id-ID" sz="1200" dirty="0"/>
              <a:t> . Ciri utama </a:t>
            </a:r>
            <a:r>
              <a:rPr lang="id-ID" sz="1200" dirty="0" err="1"/>
              <a:t>dr</a:t>
            </a:r>
            <a:r>
              <a:rPr lang="id-ID" sz="1200" dirty="0"/>
              <a:t> </a:t>
            </a:r>
            <a:r>
              <a:rPr lang="id-ID" sz="1200" dirty="0" err="1"/>
              <a:t>Naïve</a:t>
            </a:r>
            <a:r>
              <a:rPr lang="id-ID" sz="1200" dirty="0"/>
              <a:t> </a:t>
            </a:r>
            <a:r>
              <a:rPr lang="id-ID" sz="1200" dirty="0" err="1"/>
              <a:t>Bayes</a:t>
            </a:r>
            <a:r>
              <a:rPr lang="id-ID" sz="1200" dirty="0"/>
              <a:t> </a:t>
            </a:r>
            <a:r>
              <a:rPr lang="id-ID" sz="1200" dirty="0" err="1"/>
              <a:t>Classifier</a:t>
            </a:r>
            <a:r>
              <a:rPr lang="id-ID" sz="1200" dirty="0"/>
              <a:t> ini adalah asumsi </a:t>
            </a:r>
            <a:r>
              <a:rPr lang="id-ID" sz="1200" dirty="0" err="1"/>
              <a:t>yg</a:t>
            </a:r>
            <a:r>
              <a:rPr lang="id-ID" sz="1200" dirty="0"/>
              <a:t> sangat kuat (</a:t>
            </a:r>
            <a:r>
              <a:rPr lang="id-ID" sz="1200" dirty="0" err="1"/>
              <a:t>naïf</a:t>
            </a:r>
            <a:r>
              <a:rPr lang="id-ID" sz="1200" dirty="0"/>
              <a:t>) akan </a:t>
            </a:r>
            <a:r>
              <a:rPr lang="id-ID" sz="1200" dirty="0" err="1"/>
              <a:t>independensi</a:t>
            </a:r>
            <a:r>
              <a:rPr lang="id-ID" sz="1200" dirty="0"/>
              <a:t> dari masing-masing kondisi / kejadian.</a:t>
            </a:r>
            <a:endParaRPr lang="en-US" sz="1200" dirty="0"/>
          </a:p>
          <a:p>
            <a:pPr marL="285750" marR="0" lvl="0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5E5E5E"/>
              </a:solidFill>
              <a:latin typeface="Open Sans" panose="020B0606030504020204" pitchFamily="34" charset="0"/>
            </a:endParaRPr>
          </a:p>
          <a:p>
            <a:pPr marL="285750" marR="0" lvl="0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d-ID" sz="1200" dirty="0"/>
              <a:t>Menurut </a:t>
            </a:r>
            <a:r>
              <a:rPr lang="id-ID" sz="1200" dirty="0" err="1"/>
              <a:t>Olson</a:t>
            </a:r>
            <a:r>
              <a:rPr lang="id-ID" sz="1200" dirty="0"/>
              <a:t> </a:t>
            </a:r>
            <a:r>
              <a:rPr lang="id-ID" sz="1200" dirty="0" err="1"/>
              <a:t>Delen</a:t>
            </a:r>
            <a:r>
              <a:rPr lang="id-ID" sz="1200" dirty="0"/>
              <a:t> (2008) menjelaskan </a:t>
            </a:r>
            <a:r>
              <a:rPr lang="id-ID" sz="1200" dirty="0" err="1"/>
              <a:t>Naïve</a:t>
            </a:r>
            <a:r>
              <a:rPr lang="id-ID" sz="1200" dirty="0"/>
              <a:t> </a:t>
            </a:r>
            <a:r>
              <a:rPr lang="id-ID" sz="1200" dirty="0" err="1"/>
              <a:t>Bayes</a:t>
            </a:r>
            <a:r>
              <a:rPr lang="id-ID" sz="1200" dirty="0"/>
              <a:t> </a:t>
            </a:r>
            <a:r>
              <a:rPr lang="id-ID" sz="1200" dirty="0" err="1"/>
              <a:t>unt</a:t>
            </a:r>
            <a:r>
              <a:rPr lang="id-ID" sz="1200" dirty="0"/>
              <a:t> setiap kelas keputusan, menghitung probabilitas </a:t>
            </a:r>
            <a:r>
              <a:rPr lang="id-ID" sz="1200" dirty="0" err="1"/>
              <a:t>dg</a:t>
            </a:r>
            <a:r>
              <a:rPr lang="id-ID" sz="1200" dirty="0"/>
              <a:t> syarat bahwa kelas keputusan adalah benar, mengingat vektor informasi obyek. Algoritma ini mengasumsikan bahwa atribut obyek adalah independen. Probabilitas yang terlibat dalam memproduksi perkiraan akhir dihitung sebagai jumlah frekuensi </a:t>
            </a:r>
            <a:r>
              <a:rPr lang="id-ID" sz="1200" dirty="0" err="1"/>
              <a:t>dr</a:t>
            </a:r>
            <a:r>
              <a:rPr lang="id-ID" sz="1200" dirty="0"/>
              <a:t> ” master ” tabel keputusan.</a:t>
            </a:r>
          </a:p>
          <a:p>
            <a:pPr marL="285750" marR="0" lvl="0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d-ID" sz="1200" dirty="0"/>
          </a:p>
          <a:p>
            <a:pPr marL="285750" marR="0" lvl="0" indent="-285750" algn="just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d-ID" sz="1200" dirty="0" err="1"/>
              <a:t>Naive</a:t>
            </a:r>
            <a:r>
              <a:rPr lang="id-ID" sz="1200" dirty="0"/>
              <a:t> </a:t>
            </a:r>
            <a:r>
              <a:rPr lang="id-ID" sz="1200" dirty="0" err="1"/>
              <a:t>Bayes</a:t>
            </a:r>
            <a:r>
              <a:rPr lang="id-ID" sz="1200" dirty="0"/>
              <a:t> </a:t>
            </a:r>
            <a:r>
              <a:rPr lang="id-ID" sz="1200" dirty="0" err="1"/>
              <a:t>Classifier</a:t>
            </a:r>
            <a:r>
              <a:rPr lang="id-ID" sz="1200" dirty="0"/>
              <a:t> bekerja sangat baik dibanding dengan model </a:t>
            </a:r>
            <a:r>
              <a:rPr lang="id-ID" sz="1200" dirty="0" err="1"/>
              <a:t>classifier</a:t>
            </a:r>
            <a:r>
              <a:rPr lang="id-ID" sz="1200" dirty="0"/>
              <a:t> lainnya. Hal ini dibuktikan oleh </a:t>
            </a:r>
            <a:r>
              <a:rPr lang="id-ID" sz="1200" dirty="0" err="1"/>
              <a:t>Xhemali</a:t>
            </a:r>
            <a:r>
              <a:rPr lang="id-ID" sz="1200" dirty="0"/>
              <a:t> , Hinde </a:t>
            </a:r>
            <a:r>
              <a:rPr lang="id-ID" sz="1200" dirty="0" err="1"/>
              <a:t>Stone</a:t>
            </a:r>
            <a:r>
              <a:rPr lang="id-ID" sz="1200" dirty="0"/>
              <a:t> dalam jurnalnya “</a:t>
            </a:r>
            <a:r>
              <a:rPr lang="id-ID" sz="1200" dirty="0" err="1"/>
              <a:t>Naïve</a:t>
            </a:r>
            <a:r>
              <a:rPr lang="id-ID" sz="1200" dirty="0"/>
              <a:t> </a:t>
            </a:r>
            <a:r>
              <a:rPr lang="id-ID" sz="1200" dirty="0" err="1"/>
              <a:t>Bayes</a:t>
            </a:r>
            <a:r>
              <a:rPr lang="id-ID" sz="1200" dirty="0"/>
              <a:t> vs. </a:t>
            </a:r>
            <a:r>
              <a:rPr lang="id-ID" sz="1200" dirty="0" err="1"/>
              <a:t>Decision</a:t>
            </a:r>
            <a:r>
              <a:rPr lang="id-ID" sz="1200" dirty="0"/>
              <a:t> </a:t>
            </a:r>
            <a:r>
              <a:rPr lang="id-ID" sz="1200" dirty="0" err="1"/>
              <a:t>Trees</a:t>
            </a:r>
            <a:r>
              <a:rPr lang="id-ID" sz="1200" dirty="0"/>
              <a:t> vs. Neural </a:t>
            </a:r>
            <a:r>
              <a:rPr lang="id-ID" sz="1200" dirty="0" err="1"/>
              <a:t>Networks</a:t>
            </a:r>
            <a:r>
              <a:rPr lang="id-ID" sz="1200" dirty="0"/>
              <a:t> in </a:t>
            </a:r>
            <a:r>
              <a:rPr lang="id-ID" sz="1200" dirty="0" err="1"/>
              <a:t>the</a:t>
            </a:r>
            <a:r>
              <a:rPr lang="id-ID" sz="1200" dirty="0"/>
              <a:t> </a:t>
            </a:r>
            <a:r>
              <a:rPr lang="id-ID" sz="1200" dirty="0" err="1"/>
              <a:t>Classification</a:t>
            </a:r>
            <a:r>
              <a:rPr lang="id-ID" sz="1200" dirty="0"/>
              <a:t> </a:t>
            </a:r>
            <a:r>
              <a:rPr lang="id-ID" sz="1200" dirty="0" err="1"/>
              <a:t>of</a:t>
            </a:r>
            <a:r>
              <a:rPr lang="id-ID" sz="1200" dirty="0"/>
              <a:t> </a:t>
            </a:r>
            <a:r>
              <a:rPr lang="id-ID" sz="1200" dirty="0" err="1"/>
              <a:t>Training</a:t>
            </a:r>
            <a:r>
              <a:rPr lang="id-ID" sz="1200" dirty="0"/>
              <a:t> Web </a:t>
            </a:r>
            <a:r>
              <a:rPr lang="id-ID" sz="1200" dirty="0" err="1"/>
              <a:t>Pages</a:t>
            </a:r>
            <a:r>
              <a:rPr lang="id-ID" sz="1200" dirty="0"/>
              <a:t>” mengatakan bahwa “</a:t>
            </a:r>
            <a:r>
              <a:rPr lang="id-ID" sz="1200" dirty="0" err="1"/>
              <a:t>Naïve</a:t>
            </a:r>
            <a:r>
              <a:rPr lang="id-ID" sz="1200" dirty="0"/>
              <a:t> </a:t>
            </a:r>
            <a:r>
              <a:rPr lang="id-ID" sz="1200" dirty="0" err="1"/>
              <a:t>Bayes</a:t>
            </a:r>
            <a:r>
              <a:rPr lang="id-ID" sz="1200" dirty="0"/>
              <a:t> </a:t>
            </a:r>
            <a:r>
              <a:rPr lang="id-ID" sz="1200" dirty="0" err="1"/>
              <a:t>Classifier</a:t>
            </a:r>
            <a:r>
              <a:rPr lang="id-ID" sz="1200" dirty="0"/>
              <a:t> memiliki tingkat akurasi </a:t>
            </a:r>
            <a:r>
              <a:rPr lang="id-ID" sz="1200" dirty="0" err="1"/>
              <a:t>yg</a:t>
            </a:r>
            <a:r>
              <a:rPr lang="id-ID" sz="1200" dirty="0"/>
              <a:t> lebih baik </a:t>
            </a:r>
            <a:r>
              <a:rPr lang="id-ID" sz="1200" dirty="0" err="1"/>
              <a:t>dibandingmodel</a:t>
            </a:r>
            <a:r>
              <a:rPr lang="id-ID" sz="1200" dirty="0"/>
              <a:t> </a:t>
            </a:r>
            <a:r>
              <a:rPr lang="id-ID" sz="1200" dirty="0" err="1"/>
              <a:t>classifier</a:t>
            </a:r>
            <a:r>
              <a:rPr lang="id-ID" sz="1200" dirty="0"/>
              <a:t> lainnya”.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FFBF2-8149-DF45-2749-99F6348E857F}"/>
              </a:ext>
            </a:extLst>
          </p:cNvPr>
          <p:cNvSpPr txBox="1"/>
          <p:nvPr/>
        </p:nvSpPr>
        <p:spPr>
          <a:xfrm>
            <a:off x="2416820" y="4648205"/>
            <a:ext cx="530509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/>
              <a:t>https://binus.ac.id/bandung/2019/12/algoritma-naive-bayes/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D631CBA-15B3-7A88-F768-58CB2CF51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3234" y="1228919"/>
            <a:ext cx="2009007" cy="2151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685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8EB1-FCEC-69BE-1ED0-AC9899D1E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 fontAlgn="base"/>
            <a:r>
              <a:rPr lang="en-US" dirty="0"/>
              <a:t>Naïve Bayes</a:t>
            </a:r>
            <a:endParaRPr lang="id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BB2B86-5C2E-86C6-908A-B77AEE1E316B}"/>
              </a:ext>
            </a:extLst>
          </p:cNvPr>
          <p:cNvSpPr txBox="1"/>
          <p:nvPr/>
        </p:nvSpPr>
        <p:spPr>
          <a:xfrm>
            <a:off x="1221697" y="4732025"/>
            <a:ext cx="67006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dirty="0">
                <a:hlinkClick r:id="rId2"/>
              </a:rPr>
              <a:t>https://en.wikipedia.org/wiki/Naive_Bayes_classifier</a:t>
            </a:r>
            <a:r>
              <a:rPr lang="en-US" dirty="0"/>
              <a:t> </a:t>
            </a:r>
            <a:endParaRPr lang="id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E5BC0C-21CF-A075-EEDE-DDE5F96894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412" y="1281761"/>
            <a:ext cx="7195176" cy="280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29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C1809-9F9D-56F5-3057-B88E69D7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43095"/>
            <a:ext cx="8229600" cy="481500"/>
          </a:xfrm>
        </p:spPr>
        <p:txBody>
          <a:bodyPr/>
          <a:lstStyle/>
          <a:p>
            <a:r>
              <a:rPr lang="en-US" dirty="0"/>
              <a:t>Masih </a:t>
            </a:r>
            <a:r>
              <a:rPr lang="en-US" dirty="0" err="1"/>
              <a:t>ingat</a:t>
            </a:r>
            <a:r>
              <a:rPr lang="en-US" dirty="0"/>
              <a:t> decision tree??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169875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B849B-451F-AA59-9451-BEA5AB1E2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1</a:t>
            </a:r>
            <a:endParaRPr lang="id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46057E-C6AE-B605-6B3F-32333EA3C6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554" y="955264"/>
            <a:ext cx="4752890" cy="37743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E6F2EB-2307-B70D-B7F3-434C02482C6D}"/>
              </a:ext>
            </a:extLst>
          </p:cNvPr>
          <p:cNvSpPr txBox="1"/>
          <p:nvPr/>
        </p:nvSpPr>
        <p:spPr>
          <a:xfrm>
            <a:off x="697042" y="4729618"/>
            <a:ext cx="774991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sz="1100" dirty="0"/>
              <a:t>https://towardsdatascience.com/entropy-how-decision-trees-make-decisions-2946b9c18c8</a:t>
            </a:r>
          </a:p>
        </p:txBody>
      </p:sp>
    </p:spTree>
    <p:extLst>
      <p:ext uri="{BB962C8B-B14F-4D97-AF65-F5344CB8AC3E}">
        <p14:creationId xmlns:p14="http://schemas.microsoft.com/office/powerpoint/2010/main" val="4045334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2C85A-99FB-BEEC-F6E8-33CBA498A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1</a:t>
            </a:r>
            <a:endParaRPr lang="id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902AFE-CA96-16A3-7BF7-AAFF474E4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7802" y="1813228"/>
            <a:ext cx="3776375" cy="21616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378438-DD7D-6D6E-E000-7C9B642F3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4" y="1127430"/>
            <a:ext cx="4752890" cy="37743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088B8F-EE29-7F86-BFD7-27FA192D468B}"/>
              </a:ext>
            </a:extLst>
          </p:cNvPr>
          <p:cNvSpPr txBox="1"/>
          <p:nvPr/>
        </p:nvSpPr>
        <p:spPr>
          <a:xfrm>
            <a:off x="697042" y="4895101"/>
            <a:ext cx="774991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d-ID" sz="1100" dirty="0"/>
              <a:t>https://towardsdatascience.com/entropy-how-decision-trees-make-decisions-2946b9c18c8</a:t>
            </a:r>
          </a:p>
        </p:txBody>
      </p:sp>
    </p:spTree>
    <p:extLst>
      <p:ext uri="{BB962C8B-B14F-4D97-AF65-F5344CB8AC3E}">
        <p14:creationId xmlns:p14="http://schemas.microsoft.com/office/powerpoint/2010/main" val="403111199"/>
      </p:ext>
    </p:extLst>
  </p:cSld>
  <p:clrMapOvr>
    <a:masterClrMapping/>
  </p:clrMapOvr>
</p:sld>
</file>

<file path=ppt/theme/theme1.xml><?xml version="1.0" encoding="utf-8"?>
<a:theme xmlns:a="http://schemas.openxmlformats.org/drawingml/2006/main" name="Big Data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C64E"/>
      </a:accent1>
      <a:accent2>
        <a:srgbClr val="FF8001"/>
      </a:accent2>
      <a:accent3>
        <a:srgbClr val="5FD0DB"/>
      </a:accent3>
      <a:accent4>
        <a:srgbClr val="32AAD9"/>
      </a:accent4>
      <a:accent5>
        <a:srgbClr val="1A569C"/>
      </a:accent5>
      <a:accent6>
        <a:srgbClr val="D558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9671</TotalTime>
  <Words>883</Words>
  <Application>Microsoft Office PowerPoint</Application>
  <PresentationFormat>On-screen Show (16:9)</PresentationFormat>
  <Paragraphs>101</Paragraphs>
  <Slides>23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3" baseType="lpstr">
      <vt:lpstr>open sans</vt:lpstr>
      <vt:lpstr>Arial</vt:lpstr>
      <vt:lpstr>Calibri</vt:lpstr>
      <vt:lpstr>Fira Sans Extra Condensed SemiBold</vt:lpstr>
      <vt:lpstr>Lato</vt:lpstr>
      <vt:lpstr>Roboto</vt:lpstr>
      <vt:lpstr>Rubik</vt:lpstr>
      <vt:lpstr>Times New Roman</vt:lpstr>
      <vt:lpstr>Fira Sans Extra Condensed</vt:lpstr>
      <vt:lpstr>Big Data Infographics by Slidesgo</vt:lpstr>
      <vt:lpstr>Data Mining (Naïve Bayes)</vt:lpstr>
      <vt:lpstr>Data Mining : Pertemuan 4 </vt:lpstr>
      <vt:lpstr>Data Training</vt:lpstr>
      <vt:lpstr>Naïve Bayes</vt:lpstr>
      <vt:lpstr>Naïve Bayes </vt:lpstr>
      <vt:lpstr>Naïve Bayes</vt:lpstr>
      <vt:lpstr>Masih ingat decision tree??</vt:lpstr>
      <vt:lpstr>Contoh 1</vt:lpstr>
      <vt:lpstr>Contoh 1</vt:lpstr>
      <vt:lpstr>Contoh 1</vt:lpstr>
      <vt:lpstr>Contoh 1</vt:lpstr>
      <vt:lpstr>Klasifikasi Naïve Bayes</vt:lpstr>
      <vt:lpstr>Step by Step Naïve Bayes </vt:lpstr>
      <vt:lpstr>Step by Step Naïve Bayes </vt:lpstr>
      <vt:lpstr>Step by Step Naïve Bayes </vt:lpstr>
      <vt:lpstr>Ilustrasi</vt:lpstr>
      <vt:lpstr>Contoh 1</vt:lpstr>
      <vt:lpstr>Silahkan Buat dalam Orange</vt:lpstr>
      <vt:lpstr>Contoh Perhitungan Manual</vt:lpstr>
      <vt:lpstr>Contoh Perhitungan Manual</vt:lpstr>
      <vt:lpstr>Tugas</vt:lpstr>
      <vt:lpstr>Referensi Bacaan Tambahan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Audit dan  Tata Kelola IT</dc:title>
  <dc:creator>SNA</dc:creator>
  <cp:lastModifiedBy>Sajarwo Anggai</cp:lastModifiedBy>
  <cp:revision>123</cp:revision>
  <dcterms:modified xsi:type="dcterms:W3CDTF">2023-10-04T11:28:48Z</dcterms:modified>
</cp:coreProperties>
</file>